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345" r:id="rId6"/>
    <p:sldId id="297" r:id="rId7"/>
    <p:sldId id="343" r:id="rId8"/>
    <p:sldId id="344" r:id="rId9"/>
    <p:sldId id="106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2B8A6-EC21-4572-87B9-512F6E62ACA2}" v="1" dt="2023-05-23T08:09:39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5DB1D-23F5-48BE-B799-DB23BE1C506C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BEA14-5200-4100-8B11-C95A2DF66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BEA14-5200-4100-8B11-C95A2DF66B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4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AAB7B4-89CD-44FE-BC1B-2EE1E186CEC9}"/>
              </a:ext>
            </a:extLst>
          </p:cNvPr>
          <p:cNvSpPr txBox="1"/>
          <p:nvPr userDrawn="1"/>
        </p:nvSpPr>
        <p:spPr>
          <a:xfrm>
            <a:off x="7365074" y="4614411"/>
            <a:ext cx="212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rPr>
              <a:t>Ireland HQ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+353 1 865 7800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1585A-F3A5-4349-9FED-DF0909B4C3D8}"/>
              </a:ext>
            </a:extLst>
          </p:cNvPr>
          <p:cNvSpPr txBox="1"/>
          <p:nvPr userDrawn="1"/>
        </p:nvSpPr>
        <p:spPr>
          <a:xfrm>
            <a:off x="9490837" y="4617655"/>
            <a:ext cx="25553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</a:p>
          <a:p>
            <a:pPr>
              <a:lnSpc>
                <a:spcPct val="100000"/>
              </a:lnSpc>
            </a:pPr>
            <a:endParaRPr lang="en-US" sz="1200" b="1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Fleet House, 1st Floor, 8-12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New Bridge Street, London, EC4V 6AL</a:t>
            </a:r>
            <a:endParaRPr lang="en-US" sz="1200">
              <a:solidFill>
                <a:schemeClr val="bg1"/>
              </a:solidFill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  info@version1.com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EAC7A1-35B6-4ADC-8410-2FEBF9A06047}"/>
              </a:ext>
            </a:extLst>
          </p:cNvPr>
          <p:cNvSpPr txBox="1"/>
          <p:nvPr userDrawn="1"/>
        </p:nvSpPr>
        <p:spPr>
          <a:xfrm>
            <a:off x="4442917" y="4617655"/>
            <a:ext cx="285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India HQ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spc="5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rd</a:t>
            </a:r>
            <a:r>
              <a:rPr lang="en-GB" sz="1200" spc="5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Stage Banashankari, Bengaluru -560085</a:t>
            </a:r>
            <a:endParaRPr lang="en-GB" sz="120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157884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6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88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17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6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7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9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5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1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189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275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7262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452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6498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241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1520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672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06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FD6E61-63A4-46DB-A85B-8241969E5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E4CABA-6D05-4F85-8B77-9769C29E8EF9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B07D45F-6CD5-4CC5-A5B4-8EBFBD30FFCA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3DFE2F-49A0-478F-804A-14F9A368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9D500-A322-4DDB-A797-E0A40BBF4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F71E0B-E2AC-41CF-A107-D9C532993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9541E64-F31D-85FF-2C28-39255D6BAC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" y="5848546"/>
            <a:ext cx="1009454" cy="10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D1676-15DB-4C38-BBDE-FF6BA086EDEA}"/>
              </a:ext>
            </a:extLst>
          </p:cNvPr>
          <p:cNvSpPr txBox="1"/>
          <p:nvPr userDrawn="1"/>
        </p:nvSpPr>
        <p:spPr>
          <a:xfrm>
            <a:off x="7198991" y="4571831"/>
            <a:ext cx="2207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solidFill>
                  <a:srgbClr val="113037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Ireland HQ</a:t>
            </a:r>
          </a:p>
          <a:p>
            <a:pPr algn="r">
              <a:lnSpc>
                <a:spcPct val="100000"/>
              </a:lnSpc>
            </a:pPr>
            <a:endParaRPr lang="en-US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 algn="r">
              <a:lnSpc>
                <a:spcPct val="100000"/>
              </a:lnSpc>
            </a:pPr>
            <a:endParaRPr lang="en-US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+353 1 865 7800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  <a:endParaRPr lang="en-GB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4C7E4-8F13-4564-BA3F-4457C16DB227}"/>
              </a:ext>
            </a:extLst>
          </p:cNvPr>
          <p:cNvSpPr txBox="1"/>
          <p:nvPr userDrawn="1"/>
        </p:nvSpPr>
        <p:spPr>
          <a:xfrm>
            <a:off x="9406322" y="4576120"/>
            <a:ext cx="2526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  <a:endParaRPr lang="en-US" sz="1200" b="1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Fleet House, 1st Floor, 8-12</a:t>
            </a:r>
            <a:endParaRPr lang="en-US" sz="120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New Bridge Street, London, EC4V 6AL</a:t>
            </a:r>
            <a:endParaRPr lang="en-US" sz="120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  <a:endParaRPr lang="en-US" sz="120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en-US" sz="1200"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7733C8-8EAF-4211-A597-A81F26046DF0}"/>
              </a:ext>
            </a:extLst>
          </p:cNvPr>
          <p:cNvSpPr txBox="1"/>
          <p:nvPr userDrawn="1"/>
        </p:nvSpPr>
        <p:spPr>
          <a:xfrm>
            <a:off x="4257872" y="4530488"/>
            <a:ext cx="2941119" cy="1792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India HQ</a:t>
            </a:r>
          </a:p>
          <a:p>
            <a:pPr algn="r">
              <a:lnSpc>
                <a:spcPct val="100000"/>
              </a:lnSpc>
            </a:pPr>
            <a:endParaRPr lang="en-US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spc="5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rd</a:t>
            </a:r>
            <a:r>
              <a:rPr lang="en-GB" sz="1200" spc="5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 Stage Banashankari, Bengaluru -560085</a:t>
            </a:r>
            <a:endParaRPr lang="en-GB" sz="1200">
              <a:solidFill>
                <a:srgbClr val="113037"/>
              </a:solidFill>
              <a:effectLst/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  <a:endParaRPr lang="en-GB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</a:t>
            </a: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</a:t>
            </a:r>
            <a:r>
              <a:rPr lang="en-GB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info</a:t>
            </a:r>
            <a:r>
              <a:rPr lang="cs-CZ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@version1.com</a:t>
            </a:r>
          </a:p>
          <a:p>
            <a:pPr algn="r">
              <a:lnSpc>
                <a:spcPct val="100000"/>
              </a:lnSpc>
            </a:pP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>
                <a:solidFill>
                  <a:schemeClr val="tx1"/>
                </a:solidFill>
                <a:latin typeface="Calibri Light"/>
                <a:cs typeface="Calibri Light"/>
              </a:rPr>
              <a:t>Copyright ©2022 Version 1.</a:t>
            </a:r>
            <a:r>
              <a:rPr lang="en-GB" sz="600" b="0" i="0" baseline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9966A-80AF-259E-41DC-0BEA79140E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66560"/>
            <a:ext cx="785813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3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www.spssanalyticspartner.com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hyperlink" Target="mailto:SPSSAdmin@version1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9.png"/><Relationship Id="rId11" Type="http://schemas.openxmlformats.org/officeDocument/2006/relationships/image" Target="../media/image21.svg"/><Relationship Id="rId5" Type="http://schemas.openxmlformats.org/officeDocument/2006/relationships/image" Target="../media/image38.sv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Tech Tips - Using Colour Scales in Tables in IBM SPSS Statistics</a:t>
            </a:r>
          </a:p>
          <a:p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E02E5AA-3016-0CB0-8974-F38C9EF39BC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286564" y="586537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AD727-0C42-F526-D1C0-DD9E7556B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5726" y="4589553"/>
            <a:ext cx="6775450" cy="1048383"/>
          </a:xfrm>
        </p:spPr>
        <p:txBody>
          <a:bodyPr/>
          <a:lstStyle/>
          <a:p>
            <a:r>
              <a:rPr lang="en-GB" sz="2000" b="1" dirty="0"/>
              <a:t>Tech Tips - Using Colour Scales in Tables in IBM SPSS Statistics</a:t>
            </a:r>
          </a:p>
          <a:p>
            <a:endParaRPr lang="en-GB" dirty="0"/>
          </a:p>
        </p:txBody>
      </p:sp>
      <p:pic>
        <p:nvPicPr>
          <p:cNvPr id="7" name="Picture 6" descr="A picture containing text, electronics, camera lens&#10;&#10;Description automatically generated">
            <a:extLst>
              <a:ext uri="{FF2B5EF4-FFF2-40B4-BE49-F238E27FC236}">
                <a16:creationId xmlns:a16="http://schemas.microsoft.com/office/drawing/2014/main" id="{A1B01889-82DA-819B-41DF-CEF78907A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056"/>
            <a:ext cx="132588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697988C-D0CE-3942-DF81-99C18776012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286564" y="586537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9976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150EF-64B0-494A-8921-F128061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- Using Colour Scales in Tables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63EC00-D83B-4E97-8A41-063A59C51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b="1" i="1" dirty="0">
                <a:effectLst/>
                <a:ea typeface="Calibri" panose="020F0502020204030204" pitchFamily="34" charset="0"/>
              </a:rPr>
              <a:t>Did you know that there is an easy way to apply colour scales to your tables?</a:t>
            </a:r>
            <a:endParaRPr lang="en-GB" sz="2000" b="1" i="1" dirty="0">
              <a:ea typeface="Calibri" panose="020F0502020204030204" pitchFamily="34" charset="0"/>
            </a:endParaRPr>
          </a:p>
          <a:p>
            <a:r>
              <a:rPr lang="en-GB" sz="2000" dirty="0">
                <a:ea typeface="Calibri" panose="020F0502020204030204" pitchFamily="34" charset="0"/>
              </a:rPr>
              <a:t>Color Scales is a new feature in IBM SPSS Statistics Version 28. </a:t>
            </a:r>
          </a:p>
          <a:p>
            <a:r>
              <a:rPr lang="en-GB" sz="2000" dirty="0">
                <a:effectLst/>
                <a:ea typeface="Calibri" panose="020F0502020204030204" pitchFamily="34" charset="0"/>
              </a:rPr>
              <a:t>For examp</a:t>
            </a:r>
            <a:r>
              <a:rPr lang="en-GB" sz="2000" dirty="0">
                <a:ea typeface="Calibri" panose="020F0502020204030204" pitchFamily="34" charset="0"/>
              </a:rPr>
              <a:t>le, we want to highlight increased missed payments.</a:t>
            </a:r>
            <a:endParaRPr lang="en-GB" sz="2000" dirty="0">
              <a:effectLst/>
              <a:ea typeface="Calibri" panose="020F0502020204030204" pitchFamily="34" charset="0"/>
            </a:endParaRPr>
          </a:p>
          <a:p>
            <a:endParaRPr lang="en-GB" sz="2000" dirty="0">
              <a:effectLst/>
              <a:ea typeface="Calibri" panose="020F0502020204030204" pitchFamily="34" charset="0"/>
            </a:endParaRPr>
          </a:p>
          <a:p>
            <a:endParaRPr lang="en-GB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ea typeface="Calibri" panose="020F0502020204030204" pitchFamily="34" charset="0"/>
            </a:endParaRPr>
          </a:p>
          <a:p>
            <a:endParaRPr lang="en-GB" sz="20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IE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CB79E5-A8EB-475F-8D99-E8779A562A82}"/>
              </a:ext>
            </a:extLst>
          </p:cNvPr>
          <p:cNvSpPr/>
          <p:nvPr/>
        </p:nvSpPr>
        <p:spPr>
          <a:xfrm>
            <a:off x="5581660" y="4794852"/>
            <a:ext cx="622528" cy="3790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F9219-991D-AD72-6DD6-A99907E986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832304" y="597848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82879-88F5-5F2B-56E3-DE54F7CF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7" y="4283648"/>
            <a:ext cx="4933950" cy="153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5E6EA-F922-A90B-5965-9A416F74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443" y="4283648"/>
            <a:ext cx="49339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52B73-233C-7149-A76A-14D5CCBD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93" y="4252755"/>
            <a:ext cx="2937789" cy="2074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216306-5B07-4058-B239-A199B7EB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03" y="4216230"/>
            <a:ext cx="3277395" cy="21113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611C-F9DC-463F-AE33-F7D2AC690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apply </a:t>
            </a:r>
            <a:r>
              <a:rPr lang="en-GB" sz="2000" b="1" dirty="0"/>
              <a:t>Color Scales</a:t>
            </a:r>
            <a:r>
              <a:rPr lang="en-GB" sz="2000" dirty="0"/>
              <a:t>, run a table. In the Output, double click on the table to open it.</a:t>
            </a:r>
          </a:p>
          <a:p>
            <a:r>
              <a:rPr lang="en-GB" sz="2000" dirty="0"/>
              <a:t>Select values to color. In this case it is the </a:t>
            </a:r>
            <a:r>
              <a:rPr lang="en-GB" sz="2000" b="1" dirty="0"/>
              <a:t>Percent </a:t>
            </a:r>
            <a:r>
              <a:rPr lang="en-GB" sz="2000" dirty="0"/>
              <a:t>column</a:t>
            </a:r>
            <a:r>
              <a:rPr lang="en-GB" sz="2000"/>
              <a:t>. Right </a:t>
            </a:r>
            <a:r>
              <a:rPr lang="en-GB" sz="2000" dirty="0"/>
              <a:t>click on the selection, select </a:t>
            </a:r>
            <a:r>
              <a:rPr lang="en-GB" sz="2000" b="1" dirty="0"/>
              <a:t>Color Scales,  </a:t>
            </a:r>
            <a:r>
              <a:rPr lang="en-GB" sz="2000" dirty="0"/>
              <a:t>and select color values. Click </a:t>
            </a:r>
            <a:r>
              <a:rPr lang="en-GB" sz="2000" b="1" dirty="0"/>
              <a:t>OK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156CA8-97A7-471F-BF18-0EF3D71483DC}"/>
              </a:ext>
            </a:extLst>
          </p:cNvPr>
          <p:cNvSpPr/>
          <p:nvPr/>
        </p:nvSpPr>
        <p:spPr>
          <a:xfrm>
            <a:off x="2319509" y="6067079"/>
            <a:ext cx="648304" cy="319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33F874-69FB-43F1-B97C-86B0A472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- Using Colour Scales in Tables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C846CD4-2F02-4BB3-95F1-E96F59EB4DAF}"/>
              </a:ext>
            </a:extLst>
          </p:cNvPr>
          <p:cNvSpPr/>
          <p:nvPr/>
        </p:nvSpPr>
        <p:spPr>
          <a:xfrm>
            <a:off x="5596604" y="5106256"/>
            <a:ext cx="648304" cy="258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BFD78-5660-0082-0D73-9B82F46DF47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832304" y="597848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07715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71DD-3F0E-410E-A276-DA10CB1F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- Using Colour Scales in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9A371-A55A-41E9-875A-7BE327564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final table is shown below. It’s that easy!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AE1AE-42B3-4BE2-8D54-B3D9DB0849C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832304" y="597848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4FFFF-70DC-0573-4CEF-4146F49C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91" y="3510354"/>
            <a:ext cx="49339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E8173-32B8-D30C-6FAE-8DC2DC0831D5}"/>
              </a:ext>
            </a:extLst>
          </p:cNvPr>
          <p:cNvSpPr/>
          <p:nvPr/>
        </p:nvSpPr>
        <p:spPr>
          <a:xfrm>
            <a:off x="6964634" y="1577590"/>
            <a:ext cx="1824679" cy="84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ughnut 52">
            <a:extLst>
              <a:ext uri="{FF2B5EF4-FFF2-40B4-BE49-F238E27FC236}">
                <a16:creationId xmlns:a16="http://schemas.microsoft.com/office/drawing/2014/main" id="{971DBD55-6C30-26A7-C91C-249CA35E04C7}"/>
              </a:ext>
            </a:extLst>
          </p:cNvPr>
          <p:cNvSpPr/>
          <p:nvPr/>
        </p:nvSpPr>
        <p:spPr>
          <a:xfrm>
            <a:off x="8583124" y="2958053"/>
            <a:ext cx="357080" cy="340640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823F-4015-4A5A-B518-AF5432F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SPSS Tech Tips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ACB1A9-62AB-471A-BC1B-1D7E0FE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  <p:pic>
        <p:nvPicPr>
          <p:cNvPr id="7" name="Mockup">
            <a:extLst>
              <a:ext uri="{FF2B5EF4-FFF2-40B4-BE49-F238E27FC236}">
                <a16:creationId xmlns:a16="http://schemas.microsoft.com/office/drawing/2014/main" id="{CF7246F8-8290-4866-816B-E7B24170D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15" y="1397083"/>
            <a:ext cx="6842169" cy="4548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264BA0-1A35-9038-875C-188415C9FA1A}"/>
              </a:ext>
            </a:extLst>
          </p:cNvPr>
          <p:cNvSpPr txBox="1"/>
          <p:nvPr/>
        </p:nvSpPr>
        <p:spPr>
          <a:xfrm>
            <a:off x="3581268" y="1739142"/>
            <a:ext cx="512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For more </a:t>
            </a:r>
            <a:r>
              <a:rPr lang="en-GB" sz="2000" b="1" dirty="0">
                <a:solidFill>
                  <a:schemeClr val="accent4"/>
                </a:solidFill>
              </a:rPr>
              <a:t>Tech Tips</a:t>
            </a:r>
            <a:r>
              <a:rPr lang="en-GB" sz="2000" b="1" dirty="0"/>
              <a:t>, go to the Tech Tips section within the Learning Hub.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2AD1F7F7-D93D-E6FA-3036-C77949B9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611" y="3284791"/>
            <a:ext cx="426195" cy="426195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F9A29964-13B8-FB3A-1544-35C90D75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388" y="3888530"/>
            <a:ext cx="426195" cy="42619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0B168525-35C0-38FB-2141-8B377EA10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5611" y="4424677"/>
            <a:ext cx="497913" cy="497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AB5F2-ACE0-858F-6C0B-1F8AFE9FEA73}"/>
              </a:ext>
            </a:extLst>
          </p:cNvPr>
          <p:cNvSpPr txBox="1"/>
          <p:nvPr/>
        </p:nvSpPr>
        <p:spPr>
          <a:xfrm>
            <a:off x="3564731" y="2688388"/>
            <a:ext cx="50458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/>
              <a:t>Contact us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34CF35-9C77-7527-2FAA-6902FBDAF5FD}"/>
              </a:ext>
            </a:extLst>
          </p:cNvPr>
          <p:cNvSpPr/>
          <p:nvPr/>
        </p:nvSpPr>
        <p:spPr>
          <a:xfrm>
            <a:off x="3414593" y="1551634"/>
            <a:ext cx="1882238" cy="842567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79EA07-D80B-CE43-3706-40EDE58F4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9589" t="7769" r="32862" b="9869"/>
          <a:stretch>
            <a:fillRect/>
          </a:stretch>
        </p:blipFill>
        <p:spPr>
          <a:xfrm rot="9745776">
            <a:off x="7530084" y="4024009"/>
            <a:ext cx="1464554" cy="1442055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95BDB-DB55-0B8D-9258-2CFAAF1D0B93}"/>
              </a:ext>
            </a:extLst>
          </p:cNvPr>
          <p:cNvSpPr txBox="1"/>
          <p:nvPr/>
        </p:nvSpPr>
        <p:spPr>
          <a:xfrm>
            <a:off x="4071806" y="3325307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>
                <a:hlinkClick r:id="rId12"/>
              </a:rPr>
              <a:t>SPSSAdmin@version1.com</a:t>
            </a:r>
            <a:r>
              <a:rPr lang="en-GB" sz="1800" b="1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47AB47-2626-B357-6FB2-F85DE8A5F8DC}"/>
              </a:ext>
            </a:extLst>
          </p:cNvPr>
          <p:cNvSpPr txBox="1">
            <a:spLocks/>
          </p:cNvSpPr>
          <p:nvPr/>
        </p:nvSpPr>
        <p:spPr>
          <a:xfrm>
            <a:off x="4071806" y="3765441"/>
            <a:ext cx="4205917" cy="426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/>
              <a:t>+ 44 (0) 203 859 4790 </a:t>
            </a:r>
          </a:p>
          <a:p>
            <a:pPr marL="0" indent="0">
              <a:buFont typeface="Arial"/>
              <a:buNone/>
            </a:pPr>
            <a:r>
              <a:rPr lang="en-GB" sz="1800" b="1"/>
              <a:t>+ 353 (0) 1 865 7800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5D688-18D5-9960-4B3E-765C3630FAE5}"/>
              </a:ext>
            </a:extLst>
          </p:cNvPr>
          <p:cNvSpPr txBox="1"/>
          <p:nvPr/>
        </p:nvSpPr>
        <p:spPr>
          <a:xfrm>
            <a:off x="4071806" y="4456655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>
                <a:hlinkClick r:id="rId13"/>
              </a:rPr>
              <a:t>www.spssanalyticspartner.com</a:t>
            </a:r>
            <a:r>
              <a:rPr lang="en-GB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1921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50862447F640B334893B05DDB9B7" ma:contentTypeVersion="15" ma:contentTypeDescription="Create a new document." ma:contentTypeScope="" ma:versionID="cc097ac5fd9a4562b3b7a94a7a70ba1b">
  <xsd:schema xmlns:xsd="http://www.w3.org/2001/XMLSchema" xmlns:xs="http://www.w3.org/2001/XMLSchema" xmlns:p="http://schemas.microsoft.com/office/2006/metadata/properties" xmlns:ns2="39da2621-7162-4bee-83bc-a417e48abdff" xmlns:ns3="cbf3dfbb-a1ba-4eec-ade0-064c068d391a" targetNamespace="http://schemas.microsoft.com/office/2006/metadata/properties" ma:root="true" ma:fieldsID="c3613de10b0f0d745bdc5958edcf3baf" ns2:_="" ns3:_="">
    <xsd:import namespace="39da2621-7162-4bee-83bc-a417e48abdff"/>
    <xsd:import namespace="cbf3dfbb-a1ba-4eec-ade0-064c068d3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Image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a2621-7162-4bee-83bc-a417e48a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Time" ma:index="20" nillable="true" ma:displayName="Time" ma:format="DateOnly" ma:hidden="true" ma:internalName="Tim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3dfbb-a1ba-4eec-ade0-064c068d3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3dfbb-a1ba-4eec-ade0-064c068d391a">
      <UserInfo>
        <DisplayName>Rachel Carson</DisplayName>
        <AccountId>203</AccountId>
        <AccountType/>
      </UserInfo>
    </SharedWithUsers>
    <Image xmlns="39da2621-7162-4bee-83bc-a417e48abdff" xsi:nil="true"/>
    <Time xmlns="39da2621-7162-4bee-83bc-a417e48abdff" xsi:nil="true"/>
  </documentManagement>
</p:properties>
</file>

<file path=customXml/itemProps1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7F250-EA09-4D23-B07B-E4F67621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a2621-7162-4bee-83bc-a417e48abdff"/>
    <ds:schemaRef ds:uri="cbf3dfbb-a1ba-4eec-ade0-064c068d3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C489D-20B3-4D7A-B15B-7E6405A96CB7}">
  <ds:schemaRefs>
    <ds:schemaRef ds:uri="39da2621-7162-4bee-83bc-a417e48abdff"/>
    <ds:schemaRef ds:uri="cbf3dfbb-a1ba-4eec-ade0-064c068d3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326</TotalTime>
  <Words>202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Verdana</vt:lpstr>
      <vt:lpstr>1_Office Theme</vt:lpstr>
      <vt:lpstr>PowerPoint Presentation</vt:lpstr>
      <vt:lpstr>PowerPoint Presentation</vt:lpstr>
      <vt:lpstr>Tech Tips - Using Colour Scales in Tables</vt:lpstr>
      <vt:lpstr>Tech Tips - Using Colour Scales in Tables</vt:lpstr>
      <vt:lpstr>Tech Tips - Using Colour Scales in Tables</vt:lpstr>
      <vt:lpstr>SPSS Tech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Rebecca Moody</cp:lastModifiedBy>
  <cp:revision>8</cp:revision>
  <dcterms:created xsi:type="dcterms:W3CDTF">2021-09-09T15:46:28Z</dcterms:created>
  <dcterms:modified xsi:type="dcterms:W3CDTF">2023-05-23T12:34:06Z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0x010100615350862447F640B334893B05DDB9B7</vt:lpwstr>
  </property>
  <property fmtid="{D5CDD505-2E9C-101B-9397-08002B2CF9AE}" pid="3" name="ClassificationContentMarkingFooterLocations">
    <vt:lpwstr>1_Office Theme:5</vt:lpwstr>
  </property>
  <property fmtid="{D5CDD505-2E9C-101B-9397-08002B2CF9AE}" pid="4" name="ClassificationContentMarkingFooterText">
    <vt:lpwstr>Classification: Controlled</vt:lpwstr>
  </property>
</Properties>
</file>